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60" r:id="rId4"/>
    <p:sldId id="264" r:id="rId5"/>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Lato" panose="020F0502020204030203"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hl7/a8HRjZaw/UsNwqwBHwaG3p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7A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60"/>
  </p:normalViewPr>
  <p:slideViewPr>
    <p:cSldViewPr snapToGrid="0">
      <p:cViewPr varScale="1">
        <p:scale>
          <a:sx n="46" d="100"/>
          <a:sy n="46" d="100"/>
        </p:scale>
        <p:origin x="798"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173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1792288" y="612775"/>
            <a:ext cx="5486400" cy="4114800"/>
          </a:xfrm>
          <a:prstGeom prst="rect">
            <a:avLst/>
          </a:prstGeom>
          <a:noFill/>
          <a:ln>
            <a:noFill/>
          </a:ln>
        </p:spPr>
      </p:sp>
      <p:sp>
        <p:nvSpPr>
          <p:cNvPr id="68" name="Google Shape;68;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youtube.com/watch?v=5XsVXAsPlYI&amp;t=2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Amanda@spreadasmile.org" TargetMode="External"/><Relationship Id="rId5" Type="http://schemas.openxmlformats.org/officeDocument/2006/relationships/image" Target="../media/image5.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FEF"/>
        </a:solidFill>
        <a:effectLst/>
      </p:bgPr>
    </p:bg>
    <p:spTree>
      <p:nvGrpSpPr>
        <p:cNvPr id="1" name="Shape 87"/>
        <p:cNvGrpSpPr/>
        <p:nvPr/>
      </p:nvGrpSpPr>
      <p:grpSpPr>
        <a:xfrm>
          <a:off x="0" y="0"/>
          <a:ext cx="0" cy="0"/>
          <a:chOff x="0" y="0"/>
          <a:chExt cx="0" cy="0"/>
        </a:xfrm>
      </p:grpSpPr>
      <p:sp>
        <p:nvSpPr>
          <p:cNvPr id="88" name="Google Shape;88;p1"/>
          <p:cNvSpPr/>
          <p:nvPr/>
        </p:nvSpPr>
        <p:spPr>
          <a:xfrm>
            <a:off x="2623457" y="1866900"/>
            <a:ext cx="5181600" cy="3505200"/>
          </a:xfrm>
          <a:custGeom>
            <a:avLst/>
            <a:gdLst/>
            <a:ahLst/>
            <a:cxnLst/>
            <a:rect l="l" t="t" r="r" b="b"/>
            <a:pathLst>
              <a:path w="6079116" h="3998345" extrusionOk="0">
                <a:moveTo>
                  <a:pt x="0" y="0"/>
                </a:moveTo>
                <a:lnTo>
                  <a:pt x="6079116" y="0"/>
                </a:lnTo>
                <a:lnTo>
                  <a:pt x="6079116" y="3998344"/>
                </a:lnTo>
                <a:lnTo>
                  <a:pt x="0" y="3998344"/>
                </a:lnTo>
                <a:lnTo>
                  <a:pt x="0" y="0"/>
                </a:lnTo>
                <a:close/>
              </a:path>
            </a:pathLst>
          </a:custGeom>
          <a:blipFill rotWithShape="1">
            <a:blip r:embed="rId3">
              <a:alphaModFix/>
            </a:blip>
            <a:stretch>
              <a:fillRect l="-7950" t="-17887" r="-8629" b="-1238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
          <p:cNvSpPr txBox="1"/>
          <p:nvPr/>
        </p:nvSpPr>
        <p:spPr>
          <a:xfrm>
            <a:off x="2329543" y="6366612"/>
            <a:ext cx="13628914" cy="184665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000" b="1" i="1" dirty="0">
                <a:solidFill>
                  <a:srgbClr val="FF0066"/>
                </a:solidFill>
                <a:latin typeface="Lato"/>
                <a:ea typeface="Lato"/>
                <a:cs typeface="Lato"/>
                <a:sym typeface="Lato"/>
              </a:rPr>
              <a:t>“The Spread a Smile team has always gone beyond our imagination and expectation in creating engaging activities and lasting memories. Hats off to each and every entertainer we get to see and those who work behind the scenes to make all this glitter come alive. Thanks a million from a very grateful set of parents…”</a:t>
            </a:r>
            <a:endParaRPr dirty="0"/>
          </a:p>
        </p:txBody>
      </p:sp>
      <p:pic>
        <p:nvPicPr>
          <p:cNvPr id="3" name="Picture 2" descr="A colorful logo with a black background">
            <a:extLst>
              <a:ext uri="{FF2B5EF4-FFF2-40B4-BE49-F238E27FC236}">
                <a16:creationId xmlns:a16="http://schemas.microsoft.com/office/drawing/2014/main" id="{DB56252E-3719-47DE-7CEE-8201E7881E7C}"/>
              </a:ext>
            </a:extLst>
          </p:cNvPr>
          <p:cNvPicPr>
            <a:picLocks noChangeAspect="1"/>
          </p:cNvPicPr>
          <p:nvPr/>
        </p:nvPicPr>
        <p:blipFill>
          <a:blip r:embed="rId4"/>
          <a:stretch>
            <a:fillRect/>
          </a:stretch>
        </p:blipFill>
        <p:spPr>
          <a:xfrm>
            <a:off x="9144000" y="391310"/>
            <a:ext cx="7120494" cy="47521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8382000" y="1090094"/>
            <a:ext cx="10896600" cy="354584"/>
          </a:xfrm>
          <a:prstGeom prst="rect">
            <a:avLst/>
          </a:prstGeom>
          <a:noFill/>
          <a:ln>
            <a:noFill/>
          </a:ln>
        </p:spPr>
        <p:txBody>
          <a:bodyPr spcFirstLastPara="1" wrap="square" lIns="0" tIns="0" rIns="0" bIns="0" anchor="t" anchorCtr="0">
            <a:spAutoFit/>
          </a:bodyPr>
          <a:lstStyle/>
          <a:p>
            <a:pPr marL="0" marR="0" lvl="0" indent="0" algn="just" rtl="0">
              <a:lnSpc>
                <a:spcPct val="72000"/>
              </a:lnSpc>
              <a:spcBef>
                <a:spcPts val="0"/>
              </a:spcBef>
              <a:spcAft>
                <a:spcPts val="0"/>
              </a:spcAft>
              <a:buNone/>
            </a:pPr>
            <a:r>
              <a:rPr lang="en-US" sz="3200" b="1" dirty="0">
                <a:solidFill>
                  <a:srgbClr val="37ADFF"/>
                </a:solidFill>
                <a:latin typeface="Arial"/>
                <a:ea typeface="Arial"/>
                <a:cs typeface="Arial"/>
                <a:sym typeface="Arial"/>
              </a:rPr>
              <a:t>About </a:t>
            </a:r>
            <a:r>
              <a:rPr lang="en-US" sz="3200" b="1" dirty="0">
                <a:solidFill>
                  <a:srgbClr val="37ADFF"/>
                </a:solidFill>
              </a:rPr>
              <a:t>Spread a Smile</a:t>
            </a:r>
            <a:endParaRPr sz="3200" b="1" dirty="0"/>
          </a:p>
        </p:txBody>
      </p:sp>
      <p:pic>
        <p:nvPicPr>
          <p:cNvPr id="97" name="Google Shape;97;p2" descr="A person playing guitar with a baby&#10;&#10;Description automatically generated"/>
          <p:cNvPicPr preferRelativeResize="0"/>
          <p:nvPr/>
        </p:nvPicPr>
        <p:blipFill rotWithShape="1">
          <a:blip r:embed="rId3">
            <a:alphaModFix/>
          </a:blip>
          <a:srcRect l="33700" r="15124"/>
          <a:stretch/>
        </p:blipFill>
        <p:spPr>
          <a:xfrm>
            <a:off x="-152400" y="0"/>
            <a:ext cx="7892522" cy="10287000"/>
          </a:xfrm>
          <a:prstGeom prst="rect">
            <a:avLst/>
          </a:prstGeom>
          <a:noFill/>
          <a:ln>
            <a:noFill/>
          </a:ln>
        </p:spPr>
      </p:pic>
      <p:sp>
        <p:nvSpPr>
          <p:cNvPr id="98" name="Google Shape;98;p2"/>
          <p:cNvSpPr txBox="1"/>
          <p:nvPr/>
        </p:nvSpPr>
        <p:spPr>
          <a:xfrm>
            <a:off x="8305800" y="1562100"/>
            <a:ext cx="8915400" cy="722501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700" b="1" i="0" u="none" strike="noStrike" dirty="0">
                <a:solidFill>
                  <a:srgbClr val="FF0066"/>
                </a:solidFill>
                <a:latin typeface="Lato"/>
                <a:ea typeface="Lato"/>
                <a:cs typeface="Lato"/>
                <a:sym typeface="Lato"/>
              </a:rPr>
              <a:t>Spread a Smile provides critically ill children in NHS hospitals and hospices with access to enhanced play and entertainment during an unimaginably challenging time. </a:t>
            </a:r>
            <a:endParaRPr sz="1700" b="1" dirty="0">
              <a:solidFill>
                <a:srgbClr val="FF0066"/>
              </a:solidFill>
              <a:latin typeface="Calibri"/>
              <a:ea typeface="Calibri"/>
              <a:cs typeface="Calibri"/>
              <a:sym typeface="Calibri"/>
            </a:endParaRPr>
          </a:p>
          <a:p>
            <a:pPr marL="0" marR="0" lvl="0" indent="0" algn="just" rtl="0">
              <a:lnSpc>
                <a:spcPct val="150000"/>
              </a:lnSpc>
              <a:spcBef>
                <a:spcPts val="0"/>
              </a:spcBef>
              <a:spcAft>
                <a:spcPts val="0"/>
              </a:spcAft>
              <a:buNone/>
            </a:pPr>
            <a:endParaRPr lang="en-US" sz="1700" b="0" i="0" u="none" strike="noStrike" dirty="0">
              <a:solidFill>
                <a:srgbClr val="000000"/>
              </a:solidFill>
              <a:latin typeface="Lato"/>
              <a:ea typeface="Lato"/>
              <a:cs typeface="Lato"/>
              <a:sym typeface="Lato"/>
            </a:endParaRPr>
          </a:p>
          <a:p>
            <a:pPr marL="0" marR="0" lvl="0" indent="0" algn="just" rtl="0">
              <a:lnSpc>
                <a:spcPct val="150000"/>
              </a:lnSpc>
              <a:spcBef>
                <a:spcPts val="0"/>
              </a:spcBef>
              <a:spcAft>
                <a:spcPts val="0"/>
              </a:spcAft>
              <a:buNone/>
            </a:pPr>
            <a:r>
              <a:rPr lang="en-US" sz="1700" b="0" i="0" u="none" strike="noStrike" dirty="0">
                <a:solidFill>
                  <a:srgbClr val="000000"/>
                </a:solidFill>
                <a:latin typeface="Lato"/>
                <a:ea typeface="Lato"/>
                <a:cs typeface="Lato"/>
                <a:sym typeface="Lato"/>
              </a:rPr>
              <a:t>Working closely with our 33 NHS hospital and hospice partners, our team of entertainers - magicians, singers, fairies, artists, musicians and therapy dogs - make regular in-person and virtual visits to hospital bedsides, returning the joy and positivity of childhood and bringing distraction from the pain and anxiety of treatment. </a:t>
            </a:r>
            <a:endParaRPr sz="1700" b="0"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br>
              <a:rPr lang="en-US" sz="1700" b="0" dirty="0">
                <a:solidFill>
                  <a:schemeClr val="dk1"/>
                </a:solidFill>
                <a:latin typeface="Calibri"/>
                <a:ea typeface="Calibri"/>
                <a:cs typeface="Calibri"/>
                <a:sym typeface="Calibri"/>
              </a:rPr>
            </a:br>
            <a:r>
              <a:rPr lang="en-US" sz="1700" b="0" i="0" u="none" strike="noStrike" dirty="0">
                <a:solidFill>
                  <a:srgbClr val="000000"/>
                </a:solidFill>
                <a:latin typeface="Lato"/>
                <a:ea typeface="Lato"/>
                <a:cs typeface="Lato"/>
                <a:sym typeface="Lato"/>
              </a:rPr>
              <a:t>Alongside our visit </a:t>
            </a:r>
            <a:r>
              <a:rPr lang="en-US" sz="1700" b="0" i="0" u="none" strike="noStrike" dirty="0" err="1">
                <a:solidFill>
                  <a:srgbClr val="000000"/>
                </a:solidFill>
                <a:latin typeface="Lato"/>
                <a:ea typeface="Lato"/>
                <a:cs typeface="Lato"/>
                <a:sym typeface="Lato"/>
              </a:rPr>
              <a:t>programme</a:t>
            </a:r>
            <a:r>
              <a:rPr lang="en-US" sz="1700" b="0" i="0" u="none" strike="noStrike" dirty="0">
                <a:solidFill>
                  <a:srgbClr val="000000"/>
                </a:solidFill>
                <a:latin typeface="Lato"/>
                <a:ea typeface="Lato"/>
                <a:cs typeface="Lato"/>
                <a:sym typeface="Lato"/>
              </a:rPr>
              <a:t>, our resident artists help to make the hospital environment more child-friendly and we deliver a </a:t>
            </a:r>
            <a:r>
              <a:rPr lang="en-US" sz="1700" b="0" i="0" u="none" strike="noStrike" dirty="0" err="1">
                <a:solidFill>
                  <a:srgbClr val="000000"/>
                </a:solidFill>
                <a:latin typeface="Lato"/>
                <a:ea typeface="Lato"/>
                <a:cs typeface="Lato"/>
                <a:sym typeface="Lato"/>
              </a:rPr>
              <a:t>programme</a:t>
            </a:r>
            <a:r>
              <a:rPr lang="en-US" sz="1700" b="0" i="0" u="none" strike="noStrike" dirty="0">
                <a:solidFill>
                  <a:srgbClr val="000000"/>
                </a:solidFill>
                <a:latin typeface="Lato"/>
                <a:ea typeface="Lato"/>
                <a:cs typeface="Lato"/>
                <a:sym typeface="Lato"/>
              </a:rPr>
              <a:t> of family-focused events, enabling families to spend precious time together outside of hospital. Our work delivers a meaningful change to each child’s wellbeing, mental health and recovery process.</a:t>
            </a:r>
            <a:endParaRPr sz="1700" b="0"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br>
              <a:rPr lang="en-US" sz="1700" b="0" dirty="0">
                <a:solidFill>
                  <a:schemeClr val="dk1"/>
                </a:solidFill>
                <a:latin typeface="Calibri"/>
                <a:ea typeface="Calibri"/>
                <a:cs typeface="Calibri"/>
                <a:sym typeface="Calibri"/>
              </a:rPr>
            </a:br>
            <a:r>
              <a:rPr lang="en-US" sz="1700" b="0" i="0" u="none" strike="noStrike" dirty="0">
                <a:solidFill>
                  <a:srgbClr val="000000"/>
                </a:solidFill>
                <a:latin typeface="Lato"/>
                <a:ea typeface="Lato"/>
                <a:cs typeface="Lato"/>
                <a:sym typeface="Lato"/>
              </a:rPr>
              <a:t>In 2023-24, we will deliver over 12,000 in-person bedside visits and over 2,000 virtual visits, in partnership with 27 hospitals and three hospice partners. We plan to increase the number of partners to 31 this year. </a:t>
            </a:r>
            <a:endParaRPr dirty="0"/>
          </a:p>
          <a:p>
            <a:pPr marL="0" marR="0" lvl="0" indent="0" algn="just" rtl="0">
              <a:lnSpc>
                <a:spcPct val="150000"/>
              </a:lnSpc>
              <a:spcBef>
                <a:spcPts val="0"/>
              </a:spcBef>
              <a:spcAft>
                <a:spcPts val="0"/>
              </a:spcAft>
              <a:buNone/>
            </a:pPr>
            <a:endParaRPr sz="1700" b="1" u="sng" dirty="0">
              <a:solidFill>
                <a:srgbClr val="000000"/>
              </a:solidFill>
              <a:latin typeface="Lato"/>
              <a:ea typeface="Lato"/>
              <a:cs typeface="Lato"/>
              <a:sym typeface="Lato"/>
            </a:endParaRPr>
          </a:p>
          <a:p>
            <a:pPr marL="0" marR="0" lvl="0" indent="0" algn="just" rtl="0">
              <a:lnSpc>
                <a:spcPct val="150000"/>
              </a:lnSpc>
              <a:spcBef>
                <a:spcPts val="0"/>
              </a:spcBef>
              <a:spcAft>
                <a:spcPts val="0"/>
              </a:spcAft>
              <a:buNone/>
            </a:pPr>
            <a:r>
              <a:rPr lang="en-US" sz="2000" b="1" u="sng" dirty="0">
                <a:solidFill>
                  <a:srgbClr val="FF0066"/>
                </a:solidFill>
                <a:latin typeface="Lato"/>
                <a:ea typeface="Lato"/>
                <a:cs typeface="Lato"/>
                <a:sym typeface="Lato"/>
                <a:hlinkClick r:id="rId4">
                  <a:extLst>
                    <a:ext uri="{A12FA001-AC4F-418D-AE19-62706E023703}">
                      <ahyp:hlinkClr xmlns:ahyp="http://schemas.microsoft.com/office/drawing/2018/hyperlinkcolor" val="tx"/>
                    </a:ext>
                  </a:extLst>
                </a:hlinkClick>
              </a:rPr>
              <a:t>Please see a video about one family's story here</a:t>
            </a:r>
            <a:r>
              <a:rPr lang="en-US" sz="2000" b="1" u="sng" dirty="0">
                <a:solidFill>
                  <a:srgbClr val="FF0066"/>
                </a:solidFill>
                <a:latin typeface="Lato"/>
                <a:ea typeface="Lato"/>
                <a:cs typeface="Lato"/>
                <a:sym typeface="Lato"/>
              </a:rPr>
              <a:t>. </a:t>
            </a:r>
            <a:endParaRPr sz="1700" b="1" u="sng" dirty="0">
              <a:solidFill>
                <a:srgbClr val="FF0066"/>
              </a:solidFill>
              <a:latin typeface="Calibri"/>
              <a:ea typeface="Calibri"/>
              <a:cs typeface="Calibri"/>
              <a:sym typeface="Calibri"/>
            </a:endParaRPr>
          </a:p>
        </p:txBody>
      </p:sp>
      <p:sp>
        <p:nvSpPr>
          <p:cNvPr id="99" name="Google Shape;99;p2"/>
          <p:cNvSpPr/>
          <p:nvPr/>
        </p:nvSpPr>
        <p:spPr>
          <a:xfrm>
            <a:off x="409575" y="8245172"/>
            <a:ext cx="2472498" cy="1626207"/>
          </a:xfrm>
          <a:custGeom>
            <a:avLst/>
            <a:gdLst/>
            <a:ahLst/>
            <a:cxnLst/>
            <a:rect l="l" t="t" r="r" b="b"/>
            <a:pathLst>
              <a:path w="2472498" h="1626207" extrusionOk="0">
                <a:moveTo>
                  <a:pt x="0" y="0"/>
                </a:moveTo>
                <a:lnTo>
                  <a:pt x="2472498" y="0"/>
                </a:lnTo>
                <a:lnTo>
                  <a:pt x="2472498" y="1626206"/>
                </a:lnTo>
                <a:lnTo>
                  <a:pt x="0" y="1626206"/>
                </a:lnTo>
                <a:lnTo>
                  <a:pt x="0" y="0"/>
                </a:lnTo>
                <a:close/>
              </a:path>
            </a:pathLst>
          </a:custGeom>
          <a:blipFill rotWithShape="1">
            <a:blip r:embed="rId5">
              <a:alphaModFix/>
            </a:blip>
            <a:stretch>
              <a:fillRect l="-7950" t="-17887" r="-8629" b="-1238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txBox="1"/>
          <p:nvPr/>
        </p:nvSpPr>
        <p:spPr>
          <a:xfrm>
            <a:off x="8382000" y="9021959"/>
            <a:ext cx="9116881" cy="886397"/>
          </a:xfrm>
          <a:prstGeom prst="rect">
            <a:avLst/>
          </a:prstGeom>
          <a:noFill/>
          <a:ln>
            <a:noFill/>
          </a:ln>
        </p:spPr>
        <p:txBody>
          <a:bodyPr spcFirstLastPara="1" wrap="square" lIns="0" tIns="0" rIns="0" bIns="0" anchor="t" anchorCtr="0">
            <a:spAutoFit/>
          </a:bodyPr>
          <a:lstStyle/>
          <a:p>
            <a:pPr marL="0" marR="0" lvl="0" indent="0" algn="ctr" rtl="0">
              <a:lnSpc>
                <a:spcPct val="143950"/>
              </a:lnSpc>
              <a:spcBef>
                <a:spcPts val="0"/>
              </a:spcBef>
              <a:spcAft>
                <a:spcPts val="0"/>
              </a:spcAft>
              <a:buNone/>
            </a:pPr>
            <a:r>
              <a:rPr lang="en-US" sz="2000" b="1" i="1" dirty="0">
                <a:solidFill>
                  <a:srgbClr val="37ADFF"/>
                </a:solidFill>
                <a:latin typeface="Lato"/>
                <a:ea typeface="Lato"/>
                <a:cs typeface="Lato"/>
                <a:sym typeface="Lato"/>
              </a:rPr>
              <a:t>“Being in isolation is like groundhog day, but Spread a Smile was like a breath of fresh air. Seeing Kaiya’s eyes and face light up when the team arrived was just brilliant”</a:t>
            </a:r>
            <a:endParaRPr dirty="0">
              <a:solidFill>
                <a:srgbClr val="37AD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5" descr="A group of people wearing hats and holding boxes&#10;&#10;Description automatically generated"/>
          <p:cNvPicPr preferRelativeResize="0"/>
          <p:nvPr/>
        </p:nvPicPr>
        <p:blipFill rotWithShape="1">
          <a:blip r:embed="rId3">
            <a:alphaModFix/>
          </a:blip>
          <a:srcRect t="13281"/>
          <a:stretch/>
        </p:blipFill>
        <p:spPr>
          <a:xfrm>
            <a:off x="10668000" y="5143500"/>
            <a:ext cx="7619999" cy="4975410"/>
          </a:xfrm>
          <a:prstGeom prst="rect">
            <a:avLst/>
          </a:prstGeom>
          <a:noFill/>
          <a:ln>
            <a:noFill/>
          </a:ln>
        </p:spPr>
      </p:pic>
      <p:sp>
        <p:nvSpPr>
          <p:cNvPr id="129" name="Google Shape;129;p5"/>
          <p:cNvSpPr/>
          <p:nvPr/>
        </p:nvSpPr>
        <p:spPr>
          <a:xfrm>
            <a:off x="15344091" y="8188816"/>
            <a:ext cx="2581959" cy="1698201"/>
          </a:xfrm>
          <a:custGeom>
            <a:avLst/>
            <a:gdLst/>
            <a:ahLst/>
            <a:cxnLst/>
            <a:rect l="l" t="t" r="r" b="b"/>
            <a:pathLst>
              <a:path w="2581959" h="1698201" extrusionOk="0">
                <a:moveTo>
                  <a:pt x="0" y="0"/>
                </a:moveTo>
                <a:lnTo>
                  <a:pt x="2581959" y="0"/>
                </a:lnTo>
                <a:lnTo>
                  <a:pt x="2581959" y="1698201"/>
                </a:lnTo>
                <a:lnTo>
                  <a:pt x="0" y="1698201"/>
                </a:lnTo>
                <a:lnTo>
                  <a:pt x="0" y="0"/>
                </a:lnTo>
                <a:close/>
              </a:path>
            </a:pathLst>
          </a:custGeom>
          <a:blipFill rotWithShape="1">
            <a:blip r:embed="rId4">
              <a:alphaModFix/>
            </a:blip>
            <a:stretch>
              <a:fillRect l="-7950" t="-17887" r="-8629" b="-1238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E781266E-3756-DD26-1F9F-35D6316AFD1E}"/>
              </a:ext>
            </a:extLst>
          </p:cNvPr>
          <p:cNvSpPr txBox="1"/>
          <p:nvPr/>
        </p:nvSpPr>
        <p:spPr>
          <a:xfrm>
            <a:off x="4608368" y="4511630"/>
            <a:ext cx="9216736" cy="307777"/>
          </a:xfrm>
          <a:prstGeom prst="rect">
            <a:avLst/>
          </a:prstGeom>
          <a:noFill/>
        </p:spPr>
        <p:txBody>
          <a:bodyPr wrap="square">
            <a:spAutoFit/>
          </a:bodyPr>
          <a:lstStyle/>
          <a:p>
            <a:endParaRPr lang="en-GB" dirty="0"/>
          </a:p>
        </p:txBody>
      </p:sp>
      <p:pic>
        <p:nvPicPr>
          <p:cNvPr id="7" name="Picture 6" descr="A person and a child in a garment">
            <a:extLst>
              <a:ext uri="{FF2B5EF4-FFF2-40B4-BE49-F238E27FC236}">
                <a16:creationId xmlns:a16="http://schemas.microsoft.com/office/drawing/2014/main" id="{969F038F-E3D2-37D3-1AC7-0499CC79A658}"/>
              </a:ext>
            </a:extLst>
          </p:cNvPr>
          <p:cNvPicPr>
            <a:picLocks noChangeAspect="1"/>
          </p:cNvPicPr>
          <p:nvPr/>
        </p:nvPicPr>
        <p:blipFill rotWithShape="1">
          <a:blip r:embed="rId5"/>
          <a:srcRect t="11226" r="4750" b="19426"/>
          <a:stretch/>
        </p:blipFill>
        <p:spPr>
          <a:xfrm>
            <a:off x="10668000" y="-140883"/>
            <a:ext cx="7619998" cy="5284383"/>
          </a:xfrm>
          <a:prstGeom prst="rect">
            <a:avLst/>
          </a:prstGeom>
        </p:spPr>
      </p:pic>
      <p:sp>
        <p:nvSpPr>
          <p:cNvPr id="9" name="TextBox 8">
            <a:extLst>
              <a:ext uri="{FF2B5EF4-FFF2-40B4-BE49-F238E27FC236}">
                <a16:creationId xmlns:a16="http://schemas.microsoft.com/office/drawing/2014/main" id="{63DAD67E-080E-7B20-AC17-A3F8F7045163}"/>
              </a:ext>
            </a:extLst>
          </p:cNvPr>
          <p:cNvSpPr txBox="1"/>
          <p:nvPr/>
        </p:nvSpPr>
        <p:spPr>
          <a:xfrm>
            <a:off x="415637" y="353467"/>
            <a:ext cx="9890414" cy="9971961"/>
          </a:xfrm>
          <a:prstGeom prst="rect">
            <a:avLst/>
          </a:prstGeom>
          <a:noFill/>
        </p:spPr>
        <p:txBody>
          <a:bodyPr wrap="square">
            <a:spAutoFit/>
          </a:bodyPr>
          <a:lstStyle/>
          <a:p>
            <a:r>
              <a:rPr lang="en-GB" sz="3200" b="1" i="0" dirty="0">
                <a:solidFill>
                  <a:srgbClr val="FF0066"/>
                </a:solidFill>
                <a:effectLst/>
                <a:latin typeface="Lato" panose="020F0502020204030203" pitchFamily="34" charset="0"/>
                <a:ea typeface="Lato" panose="020F0502020204030203" pitchFamily="34" charset="0"/>
                <a:cs typeface="Lato" panose="020F0502020204030203" pitchFamily="34" charset="0"/>
              </a:rPr>
              <a:t>How </a:t>
            </a:r>
            <a:r>
              <a:rPr lang="en-GB" sz="3200" b="1" dirty="0">
                <a:solidFill>
                  <a:srgbClr val="FF0066"/>
                </a:solidFill>
                <a:latin typeface="Lato" panose="020F0502020204030203" pitchFamily="34" charset="0"/>
                <a:ea typeface="Lato" panose="020F0502020204030203" pitchFamily="34" charset="0"/>
                <a:cs typeface="Lato" panose="020F0502020204030203" pitchFamily="34" charset="0"/>
              </a:rPr>
              <a:t>PMA members can help </a:t>
            </a:r>
            <a:r>
              <a:rPr lang="en-GB" sz="3200" b="1" i="0" dirty="0">
                <a:solidFill>
                  <a:srgbClr val="FF0066"/>
                </a:solidFill>
                <a:effectLst/>
                <a:latin typeface="Lato" panose="020F0502020204030203" pitchFamily="34" charset="0"/>
                <a:ea typeface="Lato" panose="020F0502020204030203" pitchFamily="34" charset="0"/>
                <a:cs typeface="Lato" panose="020F0502020204030203" pitchFamily="34" charset="0"/>
              </a:rPr>
              <a:t>spread </a:t>
            </a:r>
            <a:r>
              <a:rPr lang="en-GB" sz="3200" b="1" dirty="0">
                <a:solidFill>
                  <a:srgbClr val="FF0066"/>
                </a:solidFill>
                <a:latin typeface="Lato" panose="020F0502020204030203" pitchFamily="34" charset="0"/>
                <a:ea typeface="Lato" panose="020F0502020204030203" pitchFamily="34" charset="0"/>
                <a:cs typeface="Lato" panose="020F0502020204030203" pitchFamily="34" charset="0"/>
              </a:rPr>
              <a:t>s</a:t>
            </a:r>
            <a:r>
              <a:rPr lang="en-GB" sz="3200" b="1" i="0" dirty="0">
                <a:solidFill>
                  <a:srgbClr val="FF0066"/>
                </a:solidFill>
                <a:effectLst/>
                <a:latin typeface="Lato" panose="020F0502020204030203" pitchFamily="34" charset="0"/>
                <a:ea typeface="Lato" panose="020F0502020204030203" pitchFamily="34" charset="0"/>
                <a:cs typeface="Lato" panose="020F0502020204030203" pitchFamily="34" charset="0"/>
              </a:rPr>
              <a:t>miles</a:t>
            </a:r>
            <a:r>
              <a:rPr lang="en-GB" sz="3200" b="1" dirty="0">
                <a:solidFill>
                  <a:srgbClr val="FF0066"/>
                </a:solidFill>
                <a:latin typeface="Lato" panose="020F0502020204030203" pitchFamily="34" charset="0"/>
                <a:ea typeface="Lato" panose="020F0502020204030203" pitchFamily="34" charset="0"/>
                <a:cs typeface="Lato" panose="020F0502020204030203" pitchFamily="34" charset="0"/>
              </a:rPr>
              <a:t> this</a:t>
            </a:r>
            <a:r>
              <a:rPr lang="en-GB" sz="3200" b="1" i="0" dirty="0">
                <a:solidFill>
                  <a:srgbClr val="FF0066"/>
                </a:solidFill>
                <a:effectLst/>
                <a:latin typeface="Lato" panose="020F0502020204030203" pitchFamily="34" charset="0"/>
                <a:ea typeface="Lato" panose="020F0502020204030203" pitchFamily="34" charset="0"/>
                <a:cs typeface="Lato" panose="020F0502020204030203" pitchFamily="34" charset="0"/>
              </a:rPr>
              <a:t> Christmas:</a:t>
            </a:r>
          </a:p>
          <a:p>
            <a:endParaRPr lang="en-GB" sz="16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endParaRPr>
          </a:p>
          <a:p>
            <a:r>
              <a:rPr lang="en-GB" sz="2000" b="0" i="0" dirty="0">
                <a:solidFill>
                  <a:schemeClr val="tx1">
                    <a:lumMod val="95000"/>
                    <a:lumOff val="5000"/>
                  </a:schemeClr>
                </a:solidFill>
                <a:effectLst/>
                <a:latin typeface="Lato" panose="020F0502020204030203" pitchFamily="34" charset="0"/>
                <a:ea typeface="Lato" panose="020F0502020204030203" pitchFamily="34" charset="0"/>
                <a:cs typeface="Lato" panose="020F0502020204030203" pitchFamily="34" charset="0"/>
              </a:rPr>
              <a:t>This year, Spread a Smile celebrate our 10th Anniversary, and we are more determined than ever to bring the magic of Christmas to the thousands of children we support and their families. </a:t>
            </a:r>
          </a:p>
          <a:p>
            <a:endParaRPr lang="en-GB" sz="2000" dirty="0">
              <a:solidFill>
                <a:schemeClr val="tx1">
                  <a:lumMod val="95000"/>
                  <a:lumOff val="5000"/>
                </a:schemeClr>
              </a:solidFill>
              <a:effectLst/>
              <a:latin typeface="Lato" panose="020F0502020204030203" pitchFamily="34" charset="0"/>
              <a:ea typeface="Lato" panose="020F0502020204030203" pitchFamily="34" charset="0"/>
              <a:cs typeface="Lato" panose="020F0502020204030203" pitchFamily="34" charset="0"/>
            </a:endParaRPr>
          </a:p>
          <a:p>
            <a:r>
              <a:rPr lang="en-GB" sz="2000" b="0" i="0" dirty="0">
                <a:solidFill>
                  <a:schemeClr val="tx1">
                    <a:lumMod val="95000"/>
                    <a:lumOff val="5000"/>
                  </a:schemeClr>
                </a:solidFill>
                <a:effectLst/>
                <a:latin typeface="Lato" panose="020F0502020204030203" pitchFamily="34" charset="0"/>
                <a:ea typeface="Lato" panose="020F0502020204030203" pitchFamily="34" charset="0"/>
                <a:cs typeface="Lato" panose="020F0502020204030203" pitchFamily="34" charset="0"/>
              </a:rPr>
              <a:t>In November, we hope to send 4,000 toys to our 33 NHS Partners across the country and 1,000 personalised hampers out to children in their homes. In January, we will welcome 400 children and their family members for a fun-filled day at our Winter Party. We would be so grateful if you could support in sourcing the below gifts (with an average of 100 required of each product):</a:t>
            </a:r>
            <a:endParaRPr lang="en-GB" sz="2000" dirty="0">
              <a:solidFill>
                <a:srgbClr val="020202"/>
              </a:solidFill>
              <a:latin typeface="Lato" panose="020F0502020204030203" pitchFamily="34" charset="0"/>
              <a:ea typeface="Lato" panose="020F0502020204030203" pitchFamily="34" charset="0"/>
              <a:cs typeface="Lato" panose="020F0502020204030203" pitchFamily="34" charset="0"/>
            </a:endParaRPr>
          </a:p>
          <a:p>
            <a:endParaRPr lang="en-GB" sz="1600" b="1" dirty="0">
              <a:solidFill>
                <a:srgbClr val="020202"/>
              </a:solidFill>
              <a:effectLst/>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Superheroes capes and dress-up  </a:t>
            </a:r>
            <a:endParaRPr lang="en-GB" sz="20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General dress-up  </a:t>
            </a:r>
            <a:endParaRPr lang="en-GB" sz="20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Teddies for teddy bear t-shirt decorating - 600</a:t>
            </a:r>
            <a:endParaRPr lang="en-GB" sz="20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T-shirts for teddies to decorate - a600 </a:t>
            </a:r>
            <a:endParaRPr lang="en-GB" sz="20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Barbie products</a:t>
            </a:r>
            <a:endParaRPr lang="en-GB" sz="20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Makeup and nail varnish </a:t>
            </a:r>
            <a:endParaRPr lang="en-GB" sz="20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Baby gifts </a:t>
            </a:r>
            <a:endParaRPr lang="en-GB" sz="20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Teenage gifts </a:t>
            </a:r>
            <a:endParaRPr lang="en-GB" sz="20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Water bottles </a:t>
            </a: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Notepads and pens for gifts </a:t>
            </a:r>
            <a:endParaRPr lang="en-GB" sz="20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Bath products</a:t>
            </a:r>
            <a:endParaRPr lang="en-GB" sz="20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Slippers </a:t>
            </a:r>
            <a:endParaRPr lang="en-GB" sz="20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PJs </a:t>
            </a: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T-shirts for decorating </a:t>
            </a:r>
            <a:r>
              <a:rPr lang="en-GB" sz="2000" b="1" dirty="0">
                <a:latin typeface="Lato" panose="020F0502020204030203" pitchFamily="34" charset="0"/>
                <a:ea typeface="Lato" panose="020F0502020204030203" pitchFamily="34" charset="0"/>
                <a:cs typeface="Lato" panose="020F0502020204030203" pitchFamily="34" charset="0"/>
              </a:rPr>
              <a:t>in children’s sizes</a:t>
            </a:r>
            <a:endPar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Mobile phone cases to decorate</a:t>
            </a:r>
          </a:p>
          <a:p>
            <a:endParaRPr lang="en-GB" sz="1800" b="1" dirty="0">
              <a:latin typeface="Lato" panose="020F0502020204030203" pitchFamily="34" charset="0"/>
              <a:ea typeface="Lato" panose="020F0502020204030203" pitchFamily="34" charset="0"/>
              <a:cs typeface="Lato" panose="020F0502020204030203" pitchFamily="34" charset="0"/>
            </a:endParaRPr>
          </a:p>
          <a:p>
            <a:r>
              <a:rPr lang="en-GB" sz="2400" b="1" dirty="0">
                <a:solidFill>
                  <a:srgbClr val="FF0066"/>
                </a:solidFill>
                <a:latin typeface="Lato" panose="020F0502020204030203" pitchFamily="34" charset="0"/>
                <a:ea typeface="Lato" panose="020F0502020204030203" pitchFamily="34" charset="0"/>
                <a:cs typeface="Lato" panose="020F0502020204030203" pitchFamily="34" charset="0"/>
              </a:rPr>
              <a:t>Please contact Amanda Azouz on </a:t>
            </a:r>
            <a:r>
              <a:rPr lang="en-GB" sz="2400" b="1" dirty="0">
                <a:solidFill>
                  <a:srgbClr val="FF0066"/>
                </a:solidFill>
                <a:latin typeface="Lato" panose="020F0502020204030203" pitchFamily="34" charset="0"/>
                <a:ea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Amanda@spreadasmile.org</a:t>
            </a:r>
            <a:r>
              <a:rPr lang="en-GB" sz="2400" b="1" dirty="0">
                <a:solidFill>
                  <a:srgbClr val="FF0066"/>
                </a:solidFill>
                <a:latin typeface="Lato" panose="020F0502020204030203" pitchFamily="34" charset="0"/>
                <a:ea typeface="Lato" panose="020F0502020204030203" pitchFamily="34" charset="0"/>
                <a:cs typeface="Lato" panose="020F0502020204030203" pitchFamily="34" charset="0"/>
              </a:rPr>
              <a:t> if you can support this festive season</a:t>
            </a:r>
            <a:r>
              <a:rPr lang="en-GB" sz="1800" b="1" dirty="0">
                <a:solidFill>
                  <a:srgbClr val="FF0066"/>
                </a:solidFill>
                <a:latin typeface="Lato" panose="020F0502020204030203" pitchFamily="34" charset="0"/>
                <a:ea typeface="Lato" panose="020F0502020204030203" pitchFamily="34" charset="0"/>
                <a:cs typeface="Lato" panose="020F0502020204030203" pitchFamily="34" charset="0"/>
              </a:rPr>
              <a:t>. </a:t>
            </a:r>
          </a:p>
        </p:txBody>
      </p:sp>
      <p:sp>
        <p:nvSpPr>
          <p:cNvPr id="10" name="TextBox 9">
            <a:extLst>
              <a:ext uri="{FF2B5EF4-FFF2-40B4-BE49-F238E27FC236}">
                <a16:creationId xmlns:a16="http://schemas.microsoft.com/office/drawing/2014/main" id="{A8838866-DCD3-96F9-58C3-6BAAD4E0D069}"/>
              </a:ext>
            </a:extLst>
          </p:cNvPr>
          <p:cNvSpPr txBox="1"/>
          <p:nvPr/>
        </p:nvSpPr>
        <p:spPr>
          <a:xfrm>
            <a:off x="6452753" y="4665518"/>
            <a:ext cx="3418610" cy="3385542"/>
          </a:xfrm>
          <a:prstGeom prst="rect">
            <a:avLst/>
          </a:prstGeom>
          <a:noFill/>
        </p:spPr>
        <p:txBody>
          <a:bodyPr wrap="square" rtlCol="0">
            <a:spAutoFit/>
          </a:bodyPr>
          <a:lstStyle/>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Fairy wings x 200</a:t>
            </a:r>
            <a:endParaRPr lang="en-GB" sz="20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Snowflake boppers </a:t>
            </a:r>
            <a:endParaRPr lang="en-GB" sz="20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Reindeer boppers </a:t>
            </a:r>
            <a:endParaRPr lang="en-GB" sz="20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Pirate hats </a:t>
            </a: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Fabric pens </a:t>
            </a:r>
            <a:endParaRPr lang="en-GB" sz="20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Any sensory toys </a:t>
            </a:r>
            <a:endParaRPr lang="en-GB" sz="20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b="1" i="0" dirty="0">
                <a:solidFill>
                  <a:srgbClr val="000000"/>
                </a:solidFill>
                <a:effectLst/>
                <a:latin typeface="Lato" panose="020F0502020204030203" pitchFamily="34" charset="0"/>
                <a:ea typeface="Lato" panose="020F0502020204030203" pitchFamily="34" charset="0"/>
                <a:cs typeface="Lato" panose="020F0502020204030203" pitchFamily="34" charset="0"/>
              </a:rPr>
              <a:t>LEGO sets </a:t>
            </a:r>
            <a:endParaRPr lang="en-GB" sz="20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GB" sz="1600" dirty="0">
              <a:latin typeface="Lato" panose="020F0502020204030203" pitchFamily="34" charset="0"/>
              <a:ea typeface="Lato" panose="020F0502020204030203" pitchFamily="34" charset="0"/>
              <a:cs typeface="Lato" panose="020F0502020204030203" pitchFamily="34" charset="0"/>
            </a:endParaRPr>
          </a:p>
          <a:p>
            <a:endParaRPr lang="en-GB" sz="1600" dirty="0"/>
          </a:p>
          <a:p>
            <a:endParaRPr lang="en-GB" dirty="0"/>
          </a:p>
          <a:p>
            <a:endParaRPr lang="en-GB" dirty="0"/>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3"/>
          <p:cNvGrpSpPr/>
          <p:nvPr/>
        </p:nvGrpSpPr>
        <p:grpSpPr>
          <a:xfrm>
            <a:off x="10500448" y="-133643"/>
            <a:ext cx="7920902" cy="10545645"/>
            <a:chOff x="0" y="0"/>
            <a:chExt cx="3663950" cy="4878070"/>
          </a:xfrm>
        </p:grpSpPr>
        <p:sp>
          <p:nvSpPr>
            <p:cNvPr id="106" name="Google Shape;106;p3"/>
            <p:cNvSpPr/>
            <p:nvPr/>
          </p:nvSpPr>
          <p:spPr>
            <a:xfrm>
              <a:off x="31750" y="31750"/>
              <a:ext cx="3600450" cy="4814570"/>
            </a:xfrm>
            <a:custGeom>
              <a:avLst/>
              <a:gdLst/>
              <a:ahLst/>
              <a:cxnLst/>
              <a:rect l="l" t="t" r="r" b="b"/>
              <a:pathLst>
                <a:path w="3600450" h="4814570" extrusionOk="0">
                  <a:moveTo>
                    <a:pt x="0" y="0"/>
                  </a:moveTo>
                  <a:lnTo>
                    <a:pt x="3600450" y="0"/>
                  </a:lnTo>
                  <a:lnTo>
                    <a:pt x="3600450" y="4814570"/>
                  </a:lnTo>
                  <a:lnTo>
                    <a:pt x="0" y="4814570"/>
                  </a:lnTo>
                  <a:close/>
                </a:path>
              </a:pathLst>
            </a:custGeom>
            <a:blipFill rotWithShape="1">
              <a:blip r:embed="rId3">
                <a:alphaModFix/>
              </a:blip>
              <a:stretch>
                <a:fillRect l="-10452" t="-4789" r="-69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3"/>
            <p:cNvSpPr/>
            <p:nvPr/>
          </p:nvSpPr>
          <p:spPr>
            <a:xfrm>
              <a:off x="0" y="0"/>
              <a:ext cx="3663950" cy="4878070"/>
            </a:xfrm>
            <a:custGeom>
              <a:avLst/>
              <a:gdLst/>
              <a:ahLst/>
              <a:cxnLst/>
              <a:rect l="l" t="t" r="r" b="b"/>
              <a:pathLst>
                <a:path w="3663950" h="4878070" extrusionOk="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8" name="Google Shape;108;p3"/>
          <p:cNvSpPr/>
          <p:nvPr/>
        </p:nvSpPr>
        <p:spPr>
          <a:xfrm>
            <a:off x="15344091" y="8188816"/>
            <a:ext cx="2581959" cy="1698201"/>
          </a:xfrm>
          <a:custGeom>
            <a:avLst/>
            <a:gdLst/>
            <a:ahLst/>
            <a:cxnLst/>
            <a:rect l="l" t="t" r="r" b="b"/>
            <a:pathLst>
              <a:path w="2581959" h="1698201" extrusionOk="0">
                <a:moveTo>
                  <a:pt x="0" y="0"/>
                </a:moveTo>
                <a:lnTo>
                  <a:pt x="2581959" y="0"/>
                </a:lnTo>
                <a:lnTo>
                  <a:pt x="2581959" y="1698201"/>
                </a:lnTo>
                <a:lnTo>
                  <a:pt x="0" y="1698201"/>
                </a:lnTo>
                <a:lnTo>
                  <a:pt x="0" y="0"/>
                </a:lnTo>
                <a:close/>
              </a:path>
            </a:pathLst>
          </a:custGeom>
          <a:blipFill rotWithShape="1">
            <a:blip r:embed="rId4">
              <a:alphaModFix/>
            </a:blip>
            <a:stretch>
              <a:fillRect l="-7950" t="-17887" r="-8629" b="-1238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3"/>
          <p:cNvSpPr txBox="1"/>
          <p:nvPr/>
        </p:nvSpPr>
        <p:spPr>
          <a:xfrm>
            <a:off x="796637" y="2870960"/>
            <a:ext cx="9097564" cy="3647152"/>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GB" sz="4800" b="1" dirty="0">
                <a:solidFill>
                  <a:srgbClr val="37ADFF"/>
                </a:solidFill>
                <a:latin typeface="Lato"/>
                <a:ea typeface="Lato"/>
                <a:cs typeface="Lato"/>
                <a:sym typeface="Lato"/>
              </a:rPr>
              <a:t>Thank you for choosing Spread a Smile as your Charity Partner for 2024!</a:t>
            </a:r>
            <a:endParaRPr lang="en-GB" sz="1800" dirty="0">
              <a:latin typeface="Lato"/>
              <a:ea typeface="Lato"/>
              <a:cs typeface="Lato"/>
              <a:sym typeface="Lato"/>
            </a:endParaRPr>
          </a:p>
          <a:p>
            <a:pPr marL="0" marR="0" lvl="0" indent="0" algn="ctr" rtl="0">
              <a:lnSpc>
                <a:spcPct val="150000"/>
              </a:lnSpc>
              <a:spcBef>
                <a:spcPts val="0"/>
              </a:spcBef>
              <a:spcAft>
                <a:spcPts val="0"/>
              </a:spcAft>
              <a:buNone/>
            </a:pPr>
            <a:endParaRPr dirty="0"/>
          </a:p>
        </p:txBody>
      </p:sp>
    </p:spTree>
    <p:extLst>
      <p:ext uri="{BB962C8B-B14F-4D97-AF65-F5344CB8AC3E}">
        <p14:creationId xmlns:p14="http://schemas.microsoft.com/office/powerpoint/2010/main" val="375387476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508</Words>
  <Application>Microsoft Office PowerPoint</Application>
  <PresentationFormat>Custom</PresentationFormat>
  <Paragraphs>45</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Arial</vt:lpstr>
      <vt:lpstr>Lato</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dc:creator>
  <cp:lastModifiedBy>Amanda Azouz</cp:lastModifiedBy>
  <cp:revision>4</cp:revision>
  <dcterms:created xsi:type="dcterms:W3CDTF">2006-08-16T00:00:00Z</dcterms:created>
  <dcterms:modified xsi:type="dcterms:W3CDTF">2023-10-17T21:14:58Z</dcterms:modified>
</cp:coreProperties>
</file>